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9906000" cy="6858000" type="A4"/>
  <p:notesSz cx="10021888" cy="6889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9325"/>
    <a:srgbClr val="33CC33"/>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37" autoAdjust="0"/>
  </p:normalViewPr>
  <p:slideViewPr>
    <p:cSldViewPr>
      <p:cViewPr varScale="1">
        <p:scale>
          <a:sx n="72" d="100"/>
          <a:sy n="72" d="100"/>
        </p:scale>
        <p:origin x="1304" y="43"/>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1B1759D-C59E-45CD-8CE4-394D97461A0D}" type="datetimeFigureOut">
              <a:rPr lang="en-GB" smtClean="0"/>
              <a:t>21/03/2019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2826352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B1759D-C59E-45CD-8CE4-394D97461A0D}" type="datetimeFigureOut">
              <a:rPr lang="en-GB" smtClean="0"/>
              <a:t>21/03/2019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2244096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B1759D-C59E-45CD-8CE4-394D97461A0D}" type="datetimeFigureOut">
              <a:rPr lang="en-GB" smtClean="0"/>
              <a:t>21/03/2019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3189493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B1759D-C59E-45CD-8CE4-394D97461A0D}" type="datetimeFigureOut">
              <a:rPr lang="en-GB" smtClean="0"/>
              <a:t>21/03/2019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348716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B1759D-C59E-45CD-8CE4-394D97461A0D}" type="datetimeFigureOut">
              <a:rPr lang="en-GB" smtClean="0"/>
              <a:t>21/03/2019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11655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1B1759D-C59E-45CD-8CE4-394D97461A0D}" type="datetimeFigureOut">
              <a:rPr lang="en-GB" smtClean="0"/>
              <a:t>21/03/2019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2014058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1B1759D-C59E-45CD-8CE4-394D97461A0D}" type="datetimeFigureOut">
              <a:rPr lang="en-GB" smtClean="0"/>
              <a:t>21/03/2019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2341576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1B1759D-C59E-45CD-8CE4-394D97461A0D}" type="datetimeFigureOut">
              <a:rPr lang="en-GB" smtClean="0"/>
              <a:t>21/03/2019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3934103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1759D-C59E-45CD-8CE4-394D97461A0D}" type="datetimeFigureOut">
              <a:rPr lang="en-GB" smtClean="0"/>
              <a:t>21/03/2019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2051558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B1759D-C59E-45CD-8CE4-394D97461A0D}" type="datetimeFigureOut">
              <a:rPr lang="en-GB" smtClean="0"/>
              <a:t>21/03/2019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3322913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B1759D-C59E-45CD-8CE4-394D97461A0D}" type="datetimeFigureOut">
              <a:rPr lang="en-GB" smtClean="0"/>
              <a:t>21/03/2019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3238386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B1759D-C59E-45CD-8CE4-394D97461A0D}" type="datetimeFigureOut">
              <a:rPr lang="en-GB" smtClean="0"/>
              <a:t>21/03/2019</a:t>
            </a:fld>
            <a:endParaRPr lang="en-GB"/>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8F2B2C-F83B-4DFE-BEEF-3714D021D098}" type="slidenum">
              <a:rPr lang="en-GB" smtClean="0"/>
              <a:t>‹#›</a:t>
            </a:fld>
            <a:endParaRPr lang="en-GB"/>
          </a:p>
        </p:txBody>
      </p:sp>
    </p:spTree>
    <p:extLst>
      <p:ext uri="{BB962C8B-B14F-4D97-AF65-F5344CB8AC3E}">
        <p14:creationId xmlns:p14="http://schemas.microsoft.com/office/powerpoint/2010/main" val="928347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656856" y="2704274"/>
            <a:ext cx="2286254" cy="369332"/>
          </a:xfrm>
          <a:prstGeom prst="rect">
            <a:avLst/>
          </a:prstGeom>
          <a:noFill/>
        </p:spPr>
        <p:txBody>
          <a:bodyPr wrap="square" rtlCol="0">
            <a:spAutoFit/>
          </a:bodyPr>
          <a:lstStyle/>
          <a:p>
            <a:r>
              <a:rPr lang="en-GB" dirty="0" smtClean="0">
                <a:solidFill>
                  <a:srgbClr val="259325"/>
                </a:solidFill>
              </a:rPr>
              <a:t>Insert an image here </a:t>
            </a:r>
            <a:endParaRPr lang="en-GB" dirty="0">
              <a:solidFill>
                <a:srgbClr val="259325"/>
              </a:solidFill>
            </a:endParaRPr>
          </a:p>
        </p:txBody>
      </p:sp>
      <p:sp>
        <p:nvSpPr>
          <p:cNvPr id="6" name="TextBox 5"/>
          <p:cNvSpPr txBox="1"/>
          <p:nvPr/>
        </p:nvSpPr>
        <p:spPr>
          <a:xfrm>
            <a:off x="344488" y="5949280"/>
            <a:ext cx="5688632" cy="707886"/>
          </a:xfrm>
          <a:prstGeom prst="rect">
            <a:avLst/>
          </a:prstGeom>
          <a:noFill/>
        </p:spPr>
        <p:txBody>
          <a:bodyPr wrap="square" rtlCol="0">
            <a:spAutoFit/>
          </a:bodyPr>
          <a:lstStyle/>
          <a:p>
            <a:r>
              <a:rPr lang="en-GB" sz="2000" b="1" dirty="0" smtClean="0">
                <a:solidFill>
                  <a:schemeClr val="bg1">
                    <a:lumMod val="50000"/>
                  </a:schemeClr>
                </a:solidFill>
              </a:rPr>
              <a:t>10 WHITEHORSE MEWS, </a:t>
            </a:r>
            <a:r>
              <a:rPr lang="en-GB" sz="2000" b="1" dirty="0">
                <a:solidFill>
                  <a:schemeClr val="bg1">
                    <a:lumMod val="50000"/>
                  </a:schemeClr>
                </a:solidFill>
              </a:rPr>
              <a:t>LONDON, </a:t>
            </a:r>
            <a:r>
              <a:rPr lang="en-GB" sz="2000" b="1" dirty="0" smtClean="0">
                <a:solidFill>
                  <a:schemeClr val="bg1">
                    <a:lumMod val="50000"/>
                  </a:schemeClr>
                </a:solidFill>
              </a:rPr>
              <a:t>SE1 7QD</a:t>
            </a:r>
            <a:endParaRPr lang="en-GB" sz="2000" b="1" dirty="0">
              <a:solidFill>
                <a:schemeClr val="bg1">
                  <a:lumMod val="50000"/>
                </a:schemeClr>
              </a:solidFill>
            </a:endParaRPr>
          </a:p>
          <a:p>
            <a:r>
              <a:rPr lang="en-GB" sz="2000" b="1" dirty="0">
                <a:solidFill>
                  <a:schemeClr val="bg1">
                    <a:lumMod val="50000"/>
                  </a:schemeClr>
                </a:solidFill>
              </a:rPr>
              <a:t>APPROX. </a:t>
            </a:r>
            <a:r>
              <a:rPr lang="en-GB" sz="2000" b="1" dirty="0" smtClean="0">
                <a:solidFill>
                  <a:schemeClr val="bg1">
                    <a:lumMod val="50000"/>
                  </a:schemeClr>
                </a:solidFill>
              </a:rPr>
              <a:t> 1,050 SQ FT ( 97.5 SQM) </a:t>
            </a:r>
            <a:endParaRPr lang="en-GB" sz="2000" b="1" dirty="0">
              <a:solidFill>
                <a:schemeClr val="bg1">
                  <a:lumMod val="50000"/>
                </a:schemeClr>
              </a:solidFill>
            </a:endParaRPr>
          </a:p>
        </p:txBody>
      </p:sp>
      <p:sp>
        <p:nvSpPr>
          <p:cNvPr id="9" name="Rectangle 8"/>
          <p:cNvSpPr/>
          <p:nvPr/>
        </p:nvSpPr>
        <p:spPr>
          <a:xfrm>
            <a:off x="-22448" y="-27384"/>
            <a:ext cx="9928448" cy="908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50000"/>
                </a:schemeClr>
              </a:solidFill>
            </a:endParaRPr>
          </a:p>
        </p:txBody>
      </p:sp>
      <p:sp>
        <p:nvSpPr>
          <p:cNvPr id="5" name="TextBox 4"/>
          <p:cNvSpPr txBox="1"/>
          <p:nvPr/>
        </p:nvSpPr>
        <p:spPr>
          <a:xfrm>
            <a:off x="7833320" y="223754"/>
            <a:ext cx="1944216" cy="369332"/>
          </a:xfrm>
          <a:prstGeom prst="rect">
            <a:avLst/>
          </a:prstGeom>
          <a:noFill/>
        </p:spPr>
        <p:txBody>
          <a:bodyPr wrap="square" rtlCol="0">
            <a:spAutoFit/>
          </a:bodyPr>
          <a:lstStyle/>
          <a:p>
            <a:r>
              <a:rPr lang="en-GB" b="1" dirty="0" smtClean="0">
                <a:solidFill>
                  <a:schemeClr val="bg1">
                    <a:lumMod val="50000"/>
                  </a:schemeClr>
                </a:solidFill>
              </a:rPr>
              <a:t>Tel: 07885 912 982</a:t>
            </a:r>
            <a:endParaRPr lang="en-GB" b="1" dirty="0">
              <a:solidFill>
                <a:schemeClr val="bg1">
                  <a:lumMod val="50000"/>
                </a:scheme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6984"/>
            <a:ext cx="1296144" cy="782871"/>
          </a:xfrm>
          <a:prstGeom prst="rect">
            <a:avLst/>
          </a:prstGeom>
        </p:spPr>
      </p:pic>
      <p:sp>
        <p:nvSpPr>
          <p:cNvPr id="2" name="TextBox 1"/>
          <p:cNvSpPr txBox="1"/>
          <p:nvPr/>
        </p:nvSpPr>
        <p:spPr>
          <a:xfrm>
            <a:off x="1640632" y="134589"/>
            <a:ext cx="5616624" cy="584775"/>
          </a:xfrm>
          <a:prstGeom prst="rect">
            <a:avLst/>
          </a:prstGeom>
          <a:noFill/>
        </p:spPr>
        <p:txBody>
          <a:bodyPr wrap="square" rtlCol="0">
            <a:spAutoFit/>
          </a:bodyPr>
          <a:lstStyle/>
          <a:p>
            <a:pPr algn="ctr"/>
            <a:r>
              <a:rPr lang="en-GB" sz="2800" b="1" dirty="0" smtClean="0">
                <a:solidFill>
                  <a:schemeClr val="bg1">
                    <a:lumMod val="50000"/>
                  </a:schemeClr>
                </a:solidFill>
              </a:rPr>
              <a:t> </a:t>
            </a:r>
            <a:r>
              <a:rPr lang="en-GB" sz="3200" b="1" dirty="0" smtClean="0">
                <a:solidFill>
                  <a:schemeClr val="bg1">
                    <a:lumMod val="50000"/>
                  </a:schemeClr>
                </a:solidFill>
                <a:latin typeface="Calibri" panose="020F0502020204030204" pitchFamily="34" charset="0"/>
                <a:cs typeface="Calibri" panose="020F0502020204030204" pitchFamily="34" charset="0"/>
              </a:rPr>
              <a:t>MODERN</a:t>
            </a:r>
            <a:r>
              <a:rPr lang="en-GB" sz="2800" b="1" dirty="0" smtClean="0">
                <a:solidFill>
                  <a:schemeClr val="bg1">
                    <a:lumMod val="50000"/>
                  </a:schemeClr>
                </a:solidFill>
                <a:latin typeface="Calibri" panose="020F0502020204030204" pitchFamily="34" charset="0"/>
                <a:cs typeface="Calibri" panose="020F0502020204030204" pitchFamily="34" charset="0"/>
              </a:rPr>
              <a:t> </a:t>
            </a:r>
            <a:r>
              <a:rPr lang="en-GB" sz="3200" b="1" dirty="0" smtClean="0">
                <a:solidFill>
                  <a:schemeClr val="bg1">
                    <a:lumMod val="50000"/>
                  </a:schemeClr>
                </a:solidFill>
                <a:latin typeface="Calibri" panose="020F0502020204030204" pitchFamily="34" charset="0"/>
                <a:cs typeface="Calibri" panose="020F0502020204030204" pitchFamily="34" charset="0"/>
              </a:rPr>
              <a:t>OFFICE TO LET</a:t>
            </a:r>
            <a:endParaRPr lang="en-GB" sz="3200" b="1" dirty="0">
              <a:solidFill>
                <a:schemeClr val="bg1">
                  <a:lumMod val="50000"/>
                </a:schemeClr>
              </a:solidFill>
              <a:latin typeface="Calibri" panose="020F0502020204030204" pitchFamily="34" charset="0"/>
              <a:cs typeface="Calibri" panose="020F0502020204030204" pitchFamily="34" charset="0"/>
            </a:endParaRPr>
          </a:p>
        </p:txBody>
      </p:sp>
      <p:sp>
        <p:nvSpPr>
          <p:cNvPr id="3" name="TextBox 2"/>
          <p:cNvSpPr txBox="1"/>
          <p:nvPr/>
        </p:nvSpPr>
        <p:spPr>
          <a:xfrm>
            <a:off x="6516786" y="5949280"/>
            <a:ext cx="3168352" cy="707886"/>
          </a:xfrm>
          <a:prstGeom prst="rect">
            <a:avLst/>
          </a:prstGeom>
          <a:noFill/>
        </p:spPr>
        <p:txBody>
          <a:bodyPr wrap="square" rtlCol="0">
            <a:spAutoFit/>
          </a:bodyPr>
          <a:lstStyle/>
          <a:p>
            <a:r>
              <a:rPr lang="en-GB" sz="2000" b="1" dirty="0" smtClean="0">
                <a:solidFill>
                  <a:schemeClr val="bg1">
                    <a:lumMod val="50000"/>
                  </a:schemeClr>
                </a:solidFill>
              </a:rPr>
              <a:t>AVAILABLE 1</a:t>
            </a:r>
            <a:r>
              <a:rPr lang="en-GB" sz="2000" b="1" baseline="30000" dirty="0" smtClean="0">
                <a:solidFill>
                  <a:schemeClr val="bg1">
                    <a:lumMod val="50000"/>
                  </a:schemeClr>
                </a:solidFill>
              </a:rPr>
              <a:t>st</a:t>
            </a:r>
            <a:r>
              <a:rPr lang="en-GB" sz="2000" b="1" dirty="0" smtClean="0">
                <a:solidFill>
                  <a:schemeClr val="bg1">
                    <a:lumMod val="50000"/>
                  </a:schemeClr>
                </a:solidFill>
              </a:rPr>
              <a:t> JULY 2019  </a:t>
            </a:r>
          </a:p>
          <a:p>
            <a:r>
              <a:rPr lang="en-GB" sz="2000" b="1" dirty="0" smtClean="0">
                <a:solidFill>
                  <a:schemeClr val="bg1">
                    <a:lumMod val="50000"/>
                  </a:schemeClr>
                </a:solidFill>
              </a:rPr>
              <a:t>RENT - £42,000 PER ANNUM</a:t>
            </a:r>
            <a:endParaRPr lang="en-GB" sz="2000" b="1" dirty="0">
              <a:solidFill>
                <a:schemeClr val="bg1">
                  <a:lumMod val="50000"/>
                </a:schemeClr>
              </a:solidFill>
            </a:endParaRPr>
          </a:p>
        </p:txBody>
      </p:sp>
      <p:sp>
        <p:nvSpPr>
          <p:cNvPr id="13" name="TextBox 12"/>
          <p:cNvSpPr txBox="1"/>
          <p:nvPr/>
        </p:nvSpPr>
        <p:spPr>
          <a:xfrm>
            <a:off x="6753200" y="1580889"/>
            <a:ext cx="2935393" cy="3108543"/>
          </a:xfrm>
          <a:prstGeom prst="rect">
            <a:avLst/>
          </a:prstGeom>
          <a:solidFill>
            <a:schemeClr val="bg1">
              <a:alpha val="94000"/>
            </a:schemeClr>
          </a:solidFill>
        </p:spPr>
        <p:txBody>
          <a:bodyPr wrap="square" rtlCol="0">
            <a:spAutoFit/>
          </a:bodyPr>
          <a:lstStyle/>
          <a:p>
            <a:pPr algn="ctr"/>
            <a:r>
              <a:rPr lang="en-GB" sz="2800" b="1" dirty="0" smtClean="0">
                <a:solidFill>
                  <a:schemeClr val="bg1">
                    <a:lumMod val="50000"/>
                  </a:schemeClr>
                </a:solidFill>
                <a:cs typeface="Calibri" panose="020F0502020204030204" pitchFamily="34" charset="0"/>
              </a:rPr>
              <a:t>MEDIA DESIGN OFFICE</a:t>
            </a:r>
          </a:p>
          <a:p>
            <a:pPr algn="ctr"/>
            <a:endParaRPr lang="en-GB" sz="1000" b="1" dirty="0" smtClean="0">
              <a:solidFill>
                <a:schemeClr val="bg1">
                  <a:lumMod val="50000"/>
                </a:schemeClr>
              </a:solidFill>
              <a:cs typeface="Calibri" panose="020F0502020204030204" pitchFamily="34" charset="0"/>
            </a:endParaRPr>
          </a:p>
          <a:p>
            <a:pPr algn="ctr"/>
            <a:r>
              <a:rPr lang="en-GB" sz="2800" b="1" dirty="0" smtClean="0">
                <a:solidFill>
                  <a:schemeClr val="bg1">
                    <a:lumMod val="50000"/>
                  </a:schemeClr>
                </a:solidFill>
                <a:cs typeface="Calibri" panose="020F0502020204030204" pitchFamily="34" charset="0"/>
              </a:rPr>
              <a:t>1,050 SQ FT </a:t>
            </a:r>
          </a:p>
          <a:p>
            <a:pPr algn="ctr"/>
            <a:r>
              <a:rPr lang="en-GB" sz="2800" b="1" dirty="0" smtClean="0">
                <a:solidFill>
                  <a:schemeClr val="bg1">
                    <a:lumMod val="50000"/>
                  </a:schemeClr>
                </a:solidFill>
                <a:cs typeface="Calibri" panose="020F0502020204030204" pitchFamily="34" charset="0"/>
              </a:rPr>
              <a:t>(97.5 SQM)</a:t>
            </a:r>
          </a:p>
          <a:p>
            <a:pPr algn="ctr"/>
            <a:endParaRPr lang="en-GB" sz="2800" b="1" dirty="0">
              <a:solidFill>
                <a:schemeClr val="bg1">
                  <a:lumMod val="50000"/>
                </a:schemeClr>
              </a:solidFill>
              <a:cs typeface="Calibri" panose="020F0502020204030204" pitchFamily="34" charset="0"/>
            </a:endParaRPr>
          </a:p>
          <a:p>
            <a:pPr algn="ctr"/>
            <a:r>
              <a:rPr lang="en-GB" sz="2800" b="1" dirty="0" smtClean="0">
                <a:solidFill>
                  <a:schemeClr val="bg1">
                    <a:lumMod val="50000"/>
                  </a:schemeClr>
                </a:solidFill>
                <a:cs typeface="Calibri" panose="020F0502020204030204" pitchFamily="34" charset="0"/>
              </a:rPr>
              <a:t>QUIET LOCATION</a:t>
            </a:r>
          </a:p>
          <a:p>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464" y="1196752"/>
            <a:ext cx="6120680" cy="4563888"/>
          </a:xfrm>
          <a:prstGeom prst="rect">
            <a:avLst/>
          </a:prstGeom>
        </p:spPr>
      </p:pic>
    </p:spTree>
    <p:extLst>
      <p:ext uri="{BB962C8B-B14F-4D97-AF65-F5344CB8AC3E}">
        <p14:creationId xmlns:p14="http://schemas.microsoft.com/office/powerpoint/2010/main" val="2491416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128464" y="42043"/>
            <a:ext cx="9777536" cy="908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lumMod val="50000"/>
                </a:schemeClr>
              </a:solidFill>
            </a:endParaRPr>
          </a:p>
        </p:txBody>
      </p:sp>
      <p:sp>
        <p:nvSpPr>
          <p:cNvPr id="6" name="TextBox 5"/>
          <p:cNvSpPr txBox="1"/>
          <p:nvPr/>
        </p:nvSpPr>
        <p:spPr>
          <a:xfrm>
            <a:off x="7761312" y="223754"/>
            <a:ext cx="2016224" cy="369332"/>
          </a:xfrm>
          <a:prstGeom prst="rect">
            <a:avLst/>
          </a:prstGeom>
          <a:noFill/>
        </p:spPr>
        <p:txBody>
          <a:bodyPr wrap="square" rtlCol="0">
            <a:spAutoFit/>
          </a:bodyPr>
          <a:lstStyle/>
          <a:p>
            <a:r>
              <a:rPr lang="en-GB" b="1" dirty="0" smtClean="0">
                <a:solidFill>
                  <a:schemeClr val="bg1">
                    <a:lumMod val="50000"/>
                  </a:schemeClr>
                </a:solidFill>
              </a:rPr>
              <a:t>Tel: 07885 912 982</a:t>
            </a:r>
            <a:endParaRPr lang="en-GB" b="1" dirty="0">
              <a:solidFill>
                <a:schemeClr val="bg1">
                  <a:lumMod val="50000"/>
                </a:schemeClr>
              </a:solidFill>
            </a:endParaRPr>
          </a:p>
        </p:txBody>
      </p:sp>
      <p:sp>
        <p:nvSpPr>
          <p:cNvPr id="7" name="Rectangle 6"/>
          <p:cNvSpPr/>
          <p:nvPr/>
        </p:nvSpPr>
        <p:spPr>
          <a:xfrm>
            <a:off x="0" y="6093296"/>
            <a:ext cx="9928448" cy="620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00" dirty="0">
                <a:solidFill>
                  <a:schemeClr val="bg1">
                    <a:lumMod val="50000"/>
                  </a:schemeClr>
                </a:solidFill>
              </a:rPr>
              <a:t>MISREPRESENTATION ACT 1967</a:t>
            </a:r>
          </a:p>
          <a:p>
            <a:r>
              <a:rPr lang="en-GB" sz="700" dirty="0">
                <a:solidFill>
                  <a:schemeClr val="bg1">
                    <a:lumMod val="50000"/>
                  </a:schemeClr>
                </a:solidFill>
              </a:rPr>
              <a:t>Important: These particulars have been prepared as agent for our clients and are intended as a convenient guide to supplement an inspection or survey. They do not constitute any part of an offer or contract and their accuracy is not guaranteed. They contain statements of opinion and in some instances we have relied on information provided by others. You should verify the particulars on your visit to the property and the particulars do not obviate the need for a full survey and all of the appropriate enquiries. Accordingly, there shall be no liability as a result  of any error or omission in the particulars or any other information given. </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5540"/>
            <a:ext cx="1296144" cy="782871"/>
          </a:xfrm>
          <a:prstGeom prst="rect">
            <a:avLst/>
          </a:prstGeom>
        </p:spPr>
      </p:pic>
      <p:sp>
        <p:nvSpPr>
          <p:cNvPr id="10" name="TextBox 9"/>
          <p:cNvSpPr txBox="1"/>
          <p:nvPr/>
        </p:nvSpPr>
        <p:spPr>
          <a:xfrm>
            <a:off x="272480" y="5085625"/>
            <a:ext cx="9505056" cy="954107"/>
          </a:xfrm>
          <a:prstGeom prst="rect">
            <a:avLst/>
          </a:prstGeom>
          <a:noFill/>
        </p:spPr>
        <p:txBody>
          <a:bodyPr wrap="square" rtlCol="0">
            <a:spAutoFit/>
          </a:bodyPr>
          <a:lstStyle/>
          <a:p>
            <a:r>
              <a:rPr lang="en-GB" sz="1400" b="1" dirty="0" smtClean="0">
                <a:solidFill>
                  <a:schemeClr val="bg1">
                    <a:lumMod val="50000"/>
                  </a:schemeClr>
                </a:solidFill>
                <a:latin typeface="MS Reference Sans Serif" panose="020B0604030504040204" pitchFamily="34" charset="0"/>
              </a:rPr>
              <a:t>Description</a:t>
            </a:r>
          </a:p>
          <a:p>
            <a:r>
              <a:rPr lang="en-GB" sz="1400" b="1" dirty="0" smtClean="0">
                <a:solidFill>
                  <a:schemeClr val="bg1">
                    <a:lumMod val="50000"/>
                  </a:schemeClr>
                </a:solidFill>
                <a:latin typeface="MS Reference Sans Serif" panose="020B0604030504040204" pitchFamily="34" charset="0"/>
              </a:rPr>
              <a:t>Modern Mews house converted to provide character office accommodation arranged over the ground, first and second floors. There are two separate meeting rooms and an open plan office located on the first floor.  </a:t>
            </a:r>
            <a:r>
              <a:rPr lang="en-GB" sz="1400" dirty="0" smtClean="0">
                <a:solidFill>
                  <a:schemeClr val="bg1">
                    <a:lumMod val="50000"/>
                  </a:schemeClr>
                </a:solidFill>
              </a:rPr>
              <a:t> </a:t>
            </a:r>
            <a:endParaRPr lang="en-GB" sz="1400" dirty="0">
              <a:solidFill>
                <a:schemeClr val="bg1">
                  <a:lumMod val="50000"/>
                </a:schemeClr>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480" y="1047445"/>
            <a:ext cx="4392488" cy="3905827"/>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53000" y="1047446"/>
            <a:ext cx="4536504" cy="3905827"/>
          </a:xfrm>
          <a:prstGeom prst="rect">
            <a:avLst/>
          </a:prstGeom>
        </p:spPr>
      </p:pic>
    </p:spTree>
    <p:extLst>
      <p:ext uri="{BB962C8B-B14F-4D97-AF65-F5344CB8AC3E}">
        <p14:creationId xmlns:p14="http://schemas.microsoft.com/office/powerpoint/2010/main" val="1210223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22448" y="-27384"/>
            <a:ext cx="9928448" cy="908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lumMod val="50000"/>
                </a:schemeClr>
              </a:solidFill>
            </a:endParaRPr>
          </a:p>
        </p:txBody>
      </p:sp>
      <p:sp>
        <p:nvSpPr>
          <p:cNvPr id="2" name="Rectangle 1"/>
          <p:cNvSpPr/>
          <p:nvPr/>
        </p:nvSpPr>
        <p:spPr>
          <a:xfrm>
            <a:off x="-22448" y="881336"/>
            <a:ext cx="9928448" cy="45719"/>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451906" y="3941401"/>
            <a:ext cx="2744732" cy="2139047"/>
          </a:xfrm>
          <a:prstGeom prst="rect">
            <a:avLst/>
          </a:prstGeom>
          <a:noFill/>
        </p:spPr>
        <p:txBody>
          <a:bodyPr wrap="square" rtlCol="0">
            <a:spAutoFit/>
          </a:bodyPr>
          <a:lstStyle/>
          <a:p>
            <a:r>
              <a:rPr lang="en-GB" sz="1200" b="1" dirty="0" smtClean="0">
                <a:solidFill>
                  <a:srgbClr val="259325"/>
                </a:solidFill>
                <a:latin typeface="MS Reference Sans Serif" panose="020B0604030504040204" pitchFamily="34" charset="0"/>
              </a:rPr>
              <a:t>Location</a:t>
            </a:r>
          </a:p>
          <a:p>
            <a:r>
              <a:rPr lang="en-GB" sz="1100" dirty="0" smtClean="0">
                <a:latin typeface="Calibri" panose="020F0502020204030204" pitchFamily="34" charset="0"/>
                <a:cs typeface="Calibri" panose="020F0502020204030204" pitchFamily="34" charset="0"/>
              </a:rPr>
              <a:t> The property is located just off Westminster Bridge Road (A3202) close to the junction with </a:t>
            </a:r>
            <a:r>
              <a:rPr lang="en-GB" sz="1100" dirty="0" err="1" smtClean="0">
                <a:latin typeface="Calibri" panose="020F0502020204030204" pitchFamily="34" charset="0"/>
                <a:cs typeface="Calibri" panose="020F0502020204030204" pitchFamily="34" charset="0"/>
              </a:rPr>
              <a:t>Gerridge</a:t>
            </a:r>
            <a:r>
              <a:rPr lang="en-GB" sz="1100" dirty="0" smtClean="0">
                <a:latin typeface="Calibri" panose="020F0502020204030204" pitchFamily="34" charset="0"/>
                <a:cs typeface="Calibri" panose="020F0502020204030204" pitchFamily="34" charset="0"/>
              </a:rPr>
              <a:t> Street towards St. George’s Circus.</a:t>
            </a:r>
          </a:p>
          <a:p>
            <a:endParaRPr lang="en-GB" sz="1100" dirty="0">
              <a:latin typeface="Calibri" panose="020F0502020204030204" pitchFamily="34" charset="0"/>
              <a:cs typeface="Calibri" panose="020F0502020204030204" pitchFamily="34" charset="0"/>
            </a:endParaRPr>
          </a:p>
          <a:p>
            <a:r>
              <a:rPr lang="en-GB" sz="1100" dirty="0" smtClean="0">
                <a:latin typeface="Calibri" panose="020F0502020204030204" pitchFamily="34" charset="0"/>
                <a:cs typeface="Calibri" panose="020F0502020204030204" pitchFamily="34" charset="0"/>
              </a:rPr>
              <a:t>Waterloo mainline and underground station is approximately 10 minutes walk. Alternatively Lambeth North (Bakerloo line) is approximately 6 minutes away.</a:t>
            </a:r>
          </a:p>
          <a:p>
            <a:endParaRPr lang="en-GB" sz="1100" dirty="0">
              <a:latin typeface="Calibri" panose="020F0502020204030204" pitchFamily="34" charset="0"/>
              <a:cs typeface="Calibri" panose="020F0502020204030204" pitchFamily="34" charset="0"/>
            </a:endParaRPr>
          </a:p>
          <a:p>
            <a:endParaRPr lang="en-GB" sz="1200" b="1" dirty="0">
              <a:solidFill>
                <a:srgbClr val="259325"/>
              </a:solidFill>
              <a:latin typeface="MS Reference Sans Serif" panose="020B0604030504040204" pitchFamily="34" charset="0"/>
            </a:endParaRPr>
          </a:p>
        </p:txBody>
      </p:sp>
      <p:sp>
        <p:nvSpPr>
          <p:cNvPr id="11" name="TextBox 10"/>
          <p:cNvSpPr txBox="1"/>
          <p:nvPr/>
        </p:nvSpPr>
        <p:spPr>
          <a:xfrm>
            <a:off x="3728864" y="1165394"/>
            <a:ext cx="2744732" cy="2646878"/>
          </a:xfrm>
          <a:prstGeom prst="rect">
            <a:avLst/>
          </a:prstGeom>
          <a:noFill/>
        </p:spPr>
        <p:txBody>
          <a:bodyPr wrap="square" rtlCol="0">
            <a:spAutoFit/>
          </a:bodyPr>
          <a:lstStyle/>
          <a:p>
            <a:r>
              <a:rPr lang="en-GB" sz="1200" b="1" dirty="0" smtClean="0">
                <a:solidFill>
                  <a:srgbClr val="259325"/>
                </a:solidFill>
                <a:latin typeface="MS Reference Sans Serif" panose="020B0604030504040204" pitchFamily="34" charset="0"/>
              </a:rPr>
              <a:t>Description</a:t>
            </a:r>
          </a:p>
          <a:p>
            <a:r>
              <a:rPr lang="en-GB" sz="1100" dirty="0" smtClean="0"/>
              <a:t>Forming part of similar period buildings within an attractive mews, the property is arranged over the ground, first and second floors benefitting from a reception room, open plan office and two meeting rooms. </a:t>
            </a:r>
            <a:endParaRPr lang="en-GB" sz="1100" dirty="0"/>
          </a:p>
          <a:p>
            <a:endParaRPr lang="en-GB" sz="1100" dirty="0"/>
          </a:p>
          <a:p>
            <a:r>
              <a:rPr lang="en-GB" sz="1100" dirty="0"/>
              <a:t>Office specifications include: </a:t>
            </a:r>
            <a:endParaRPr lang="en-GB" sz="1100" dirty="0" smtClean="0"/>
          </a:p>
          <a:p>
            <a:pPr marL="171450" indent="-171450">
              <a:buFont typeface="Wingdings" panose="05000000000000000000" pitchFamily="2" charset="2"/>
              <a:buChar char="v"/>
            </a:pPr>
            <a:r>
              <a:rPr lang="en-GB" sz="1100" dirty="0" smtClean="0"/>
              <a:t>Wood flooring (ground floor).</a:t>
            </a:r>
          </a:p>
          <a:p>
            <a:pPr marL="171450" indent="-171450">
              <a:buFont typeface="Wingdings" panose="05000000000000000000" pitchFamily="2" charset="2"/>
              <a:buChar char="v"/>
            </a:pPr>
            <a:r>
              <a:rPr lang="en-GB" sz="1100" dirty="0" smtClean="0"/>
              <a:t>Gas central heating.</a:t>
            </a:r>
          </a:p>
          <a:p>
            <a:pPr marL="171450" indent="-171450">
              <a:buFont typeface="Wingdings" panose="05000000000000000000" pitchFamily="2" charset="2"/>
              <a:buChar char="v"/>
            </a:pPr>
            <a:r>
              <a:rPr lang="en-GB" sz="1100" dirty="0" smtClean="0"/>
              <a:t>Recessed spotlighting.</a:t>
            </a:r>
          </a:p>
          <a:p>
            <a:pPr marL="171450" indent="-171450">
              <a:buFont typeface="Wingdings" panose="05000000000000000000" pitchFamily="2" charset="2"/>
              <a:buChar char="v"/>
            </a:pPr>
            <a:r>
              <a:rPr lang="en-GB" sz="1100" dirty="0" smtClean="0"/>
              <a:t>2 x meeting rooms.</a:t>
            </a:r>
          </a:p>
          <a:p>
            <a:pPr marL="171450" indent="-171450">
              <a:buFont typeface="Wingdings" panose="05000000000000000000" pitchFamily="2" charset="2"/>
              <a:buChar char="v"/>
            </a:pPr>
            <a:r>
              <a:rPr lang="en-GB" sz="1100" dirty="0" smtClean="0"/>
              <a:t>2 x tea-points.</a:t>
            </a:r>
          </a:p>
          <a:p>
            <a:pPr marL="171450" indent="-171450">
              <a:buFont typeface="Wingdings" panose="05000000000000000000" pitchFamily="2" charset="2"/>
              <a:buChar char="v"/>
            </a:pPr>
            <a:r>
              <a:rPr lang="en-GB" sz="1100" dirty="0" smtClean="0"/>
              <a:t>2 x W.C facilities.</a:t>
            </a:r>
          </a:p>
          <a:p>
            <a:pPr marL="171450" indent="-171450">
              <a:buFont typeface="Wingdings" panose="05000000000000000000" pitchFamily="2" charset="2"/>
              <a:buChar char="v"/>
            </a:pPr>
            <a:endParaRPr lang="en-GB" sz="1200" b="1" dirty="0">
              <a:solidFill>
                <a:srgbClr val="002060"/>
              </a:solidFill>
              <a:latin typeface="MS Reference Sans Serif" panose="020B0604030504040204" pitchFamily="34" charset="0"/>
            </a:endParaRPr>
          </a:p>
        </p:txBody>
      </p:sp>
      <p:sp>
        <p:nvSpPr>
          <p:cNvPr id="3" name="TextBox 2"/>
          <p:cNvSpPr txBox="1"/>
          <p:nvPr/>
        </p:nvSpPr>
        <p:spPr>
          <a:xfrm>
            <a:off x="7113240" y="242310"/>
            <a:ext cx="2088232" cy="369332"/>
          </a:xfrm>
          <a:prstGeom prst="rect">
            <a:avLst/>
          </a:prstGeom>
          <a:noFill/>
        </p:spPr>
        <p:txBody>
          <a:bodyPr wrap="square" rtlCol="0">
            <a:spAutoFit/>
          </a:bodyPr>
          <a:lstStyle/>
          <a:p>
            <a:r>
              <a:rPr lang="en-GB" dirty="0" smtClean="0">
                <a:solidFill>
                  <a:schemeClr val="bg1"/>
                </a:solidFill>
              </a:rPr>
              <a:t>5 Risborough Street</a:t>
            </a:r>
            <a:endParaRPr lang="en-GB" dirty="0">
              <a:solidFill>
                <a:schemeClr val="bg1"/>
              </a:solidFill>
            </a:endParaRPr>
          </a:p>
        </p:txBody>
      </p:sp>
      <p:sp>
        <p:nvSpPr>
          <p:cNvPr id="14" name="TextBox 13"/>
          <p:cNvSpPr txBox="1"/>
          <p:nvPr/>
        </p:nvSpPr>
        <p:spPr>
          <a:xfrm>
            <a:off x="6660964" y="1996267"/>
            <a:ext cx="2744732" cy="646331"/>
          </a:xfrm>
          <a:prstGeom prst="rect">
            <a:avLst/>
          </a:prstGeom>
          <a:noFill/>
        </p:spPr>
        <p:txBody>
          <a:bodyPr wrap="square" rtlCol="0">
            <a:spAutoFit/>
          </a:bodyPr>
          <a:lstStyle/>
          <a:p>
            <a:r>
              <a:rPr lang="en-GB" sz="1200" b="1" dirty="0" smtClean="0">
                <a:solidFill>
                  <a:srgbClr val="259325"/>
                </a:solidFill>
                <a:latin typeface="MS Reference Sans Serif" panose="020B0604030504040204" pitchFamily="34" charset="0"/>
              </a:rPr>
              <a:t>Terms</a:t>
            </a:r>
          </a:p>
          <a:p>
            <a:r>
              <a:rPr lang="en-GB" sz="1200" dirty="0" smtClean="0"/>
              <a:t>A new FRI lease offered on terms by arrangement.</a:t>
            </a:r>
            <a:endParaRPr lang="en-GB" sz="1200" b="1" dirty="0" smtClean="0">
              <a:solidFill>
                <a:srgbClr val="259325"/>
              </a:solidFill>
              <a:latin typeface="MS Reference Sans Serif" panose="020B0604030504040204" pitchFamily="34" charset="0"/>
            </a:endParaRPr>
          </a:p>
        </p:txBody>
      </p:sp>
      <p:sp>
        <p:nvSpPr>
          <p:cNvPr id="19" name="TextBox 18"/>
          <p:cNvSpPr txBox="1"/>
          <p:nvPr/>
        </p:nvSpPr>
        <p:spPr>
          <a:xfrm>
            <a:off x="3728864" y="4747607"/>
            <a:ext cx="2744732" cy="830997"/>
          </a:xfrm>
          <a:prstGeom prst="rect">
            <a:avLst/>
          </a:prstGeom>
          <a:noFill/>
        </p:spPr>
        <p:txBody>
          <a:bodyPr wrap="square" rtlCol="0">
            <a:spAutoFit/>
          </a:bodyPr>
          <a:lstStyle/>
          <a:p>
            <a:r>
              <a:rPr lang="en-GB" sz="1200" b="1" dirty="0" smtClean="0">
                <a:solidFill>
                  <a:srgbClr val="259325"/>
                </a:solidFill>
                <a:latin typeface="MS Reference Sans Serif" panose="020B0604030504040204" pitchFamily="34" charset="0"/>
              </a:rPr>
              <a:t>Rates</a:t>
            </a:r>
          </a:p>
          <a:p>
            <a:r>
              <a:rPr lang="en-GB" sz="1200" dirty="0" smtClean="0">
                <a:latin typeface="Calibri" panose="020F0502020204030204" pitchFamily="34" charset="0"/>
                <a:cs typeface="Calibri" panose="020F0502020204030204" pitchFamily="34" charset="0"/>
              </a:rPr>
              <a:t>The Rateable Value for 2019/20 is £42,750. Therefore the rates payable is approximately £20,477 per annum.</a:t>
            </a:r>
            <a:endParaRPr lang="en-GB" sz="1100" b="1" dirty="0">
              <a:solidFill>
                <a:srgbClr val="002060"/>
              </a:solidFill>
              <a:latin typeface="MS Reference Sans Serif" panose="020B0604030504040204" pitchFamily="34" charset="0"/>
            </a:endParaRPr>
          </a:p>
        </p:txBody>
      </p:sp>
      <p:sp>
        <p:nvSpPr>
          <p:cNvPr id="25" name="TextBox 24"/>
          <p:cNvSpPr txBox="1"/>
          <p:nvPr/>
        </p:nvSpPr>
        <p:spPr>
          <a:xfrm>
            <a:off x="3728864" y="3895035"/>
            <a:ext cx="2744732" cy="615553"/>
          </a:xfrm>
          <a:prstGeom prst="rect">
            <a:avLst/>
          </a:prstGeom>
          <a:noFill/>
        </p:spPr>
        <p:txBody>
          <a:bodyPr wrap="square" rtlCol="0">
            <a:spAutoFit/>
          </a:bodyPr>
          <a:lstStyle/>
          <a:p>
            <a:r>
              <a:rPr lang="en-GB" sz="1200" b="1" dirty="0" smtClean="0">
                <a:solidFill>
                  <a:srgbClr val="259325"/>
                </a:solidFill>
                <a:latin typeface="MS Reference Sans Serif" panose="020B0604030504040204" pitchFamily="34" charset="0"/>
              </a:rPr>
              <a:t>Service Charge</a:t>
            </a:r>
            <a:r>
              <a:rPr lang="en-GB" sz="1100" dirty="0" smtClean="0"/>
              <a:t>.</a:t>
            </a:r>
          </a:p>
          <a:p>
            <a:r>
              <a:rPr lang="en-GB" sz="1100" dirty="0" smtClean="0"/>
              <a:t>Approximately £400 per annum </a:t>
            </a:r>
          </a:p>
          <a:p>
            <a:r>
              <a:rPr lang="en-GB" sz="1100" dirty="0"/>
              <a:t>e</a:t>
            </a:r>
            <a:r>
              <a:rPr lang="en-GB" sz="1100" dirty="0" smtClean="0"/>
              <a:t>xcluding buildings insurance. </a:t>
            </a:r>
            <a:endParaRPr lang="en-GB" sz="1100" b="1" dirty="0">
              <a:solidFill>
                <a:srgbClr val="002060"/>
              </a:solidFill>
              <a:latin typeface="MS Reference Sans Serif" panose="020B0604030504040204" pitchFamily="34" charset="0"/>
            </a:endParaRPr>
          </a:p>
        </p:txBody>
      </p:sp>
      <p:sp>
        <p:nvSpPr>
          <p:cNvPr id="27" name="TextBox 26"/>
          <p:cNvSpPr txBox="1"/>
          <p:nvPr/>
        </p:nvSpPr>
        <p:spPr>
          <a:xfrm>
            <a:off x="6683512" y="2899620"/>
            <a:ext cx="2744732" cy="646331"/>
          </a:xfrm>
          <a:prstGeom prst="rect">
            <a:avLst/>
          </a:prstGeom>
          <a:noFill/>
        </p:spPr>
        <p:txBody>
          <a:bodyPr wrap="square" rtlCol="0">
            <a:spAutoFit/>
          </a:bodyPr>
          <a:lstStyle/>
          <a:p>
            <a:r>
              <a:rPr lang="en-GB" sz="1200" b="1" dirty="0" smtClean="0">
                <a:solidFill>
                  <a:srgbClr val="259325"/>
                </a:solidFill>
                <a:latin typeface="MS Reference Sans Serif" panose="020B0604030504040204" pitchFamily="34" charset="0"/>
              </a:rPr>
              <a:t>VAT</a:t>
            </a:r>
          </a:p>
          <a:p>
            <a:r>
              <a:rPr lang="en-GB" sz="1200" dirty="0" smtClean="0"/>
              <a:t>VAT is payable on the rent and service charge.</a:t>
            </a:r>
            <a:endParaRPr lang="en-GB" sz="1100" b="1" dirty="0">
              <a:solidFill>
                <a:srgbClr val="002060"/>
              </a:solidFill>
              <a:latin typeface="MS Reference Sans Serif" panose="020B0604030504040204" pitchFamily="34" charset="0"/>
            </a:endParaRPr>
          </a:p>
        </p:txBody>
      </p:sp>
      <p:sp>
        <p:nvSpPr>
          <p:cNvPr id="30" name="TextBox 29"/>
          <p:cNvSpPr txBox="1"/>
          <p:nvPr/>
        </p:nvSpPr>
        <p:spPr>
          <a:xfrm>
            <a:off x="6683512" y="1189458"/>
            <a:ext cx="2744732" cy="461665"/>
          </a:xfrm>
          <a:prstGeom prst="rect">
            <a:avLst/>
          </a:prstGeom>
          <a:noFill/>
        </p:spPr>
        <p:txBody>
          <a:bodyPr wrap="square" rtlCol="0">
            <a:spAutoFit/>
          </a:bodyPr>
          <a:lstStyle/>
          <a:p>
            <a:r>
              <a:rPr lang="en-GB" sz="1200" b="1" dirty="0" smtClean="0">
                <a:solidFill>
                  <a:srgbClr val="259325"/>
                </a:solidFill>
                <a:latin typeface="MS Reference Sans Serif" panose="020B0604030504040204" pitchFamily="34" charset="0"/>
              </a:rPr>
              <a:t>EPC</a:t>
            </a:r>
          </a:p>
          <a:p>
            <a:r>
              <a:rPr lang="en-GB" sz="1100" dirty="0"/>
              <a:t>EPC asset rating </a:t>
            </a:r>
            <a:r>
              <a:rPr lang="en-GB" sz="1100" dirty="0" smtClean="0"/>
              <a:t>= 114 (Band E).</a:t>
            </a:r>
            <a:endParaRPr lang="en-GB" sz="1100" b="1" dirty="0">
              <a:solidFill>
                <a:srgbClr val="002060"/>
              </a:solidFill>
              <a:latin typeface="MS Reference Sans Serif" panose="020B0604030504040204" pitchFamily="34" charset="0"/>
            </a:endParaRPr>
          </a:p>
        </p:txBody>
      </p:sp>
      <p:sp>
        <p:nvSpPr>
          <p:cNvPr id="36" name="Rectangle 35"/>
          <p:cNvSpPr/>
          <p:nvPr/>
        </p:nvSpPr>
        <p:spPr>
          <a:xfrm>
            <a:off x="451906" y="1459357"/>
            <a:ext cx="2822911" cy="2191598"/>
          </a:xfrm>
          <a:prstGeom prst="rect">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p:cNvSpPr txBox="1"/>
          <p:nvPr/>
        </p:nvSpPr>
        <p:spPr>
          <a:xfrm>
            <a:off x="1499615" y="2032182"/>
            <a:ext cx="696162" cy="369332"/>
          </a:xfrm>
          <a:prstGeom prst="rect">
            <a:avLst/>
          </a:prstGeom>
          <a:noFill/>
        </p:spPr>
        <p:txBody>
          <a:bodyPr wrap="square" rtlCol="0">
            <a:spAutoFit/>
          </a:bodyPr>
          <a:lstStyle/>
          <a:p>
            <a:r>
              <a:rPr lang="en-GB" dirty="0" smtClean="0">
                <a:solidFill>
                  <a:srgbClr val="259325"/>
                </a:solidFill>
              </a:rPr>
              <a:t>MAP</a:t>
            </a:r>
            <a:endParaRPr lang="en-GB" dirty="0">
              <a:solidFill>
                <a:srgbClr val="259325"/>
              </a:solidFill>
            </a:endParaRPr>
          </a:p>
        </p:txBody>
      </p:sp>
      <p:sp>
        <p:nvSpPr>
          <p:cNvPr id="43" name="TextBox 42"/>
          <p:cNvSpPr txBox="1"/>
          <p:nvPr/>
        </p:nvSpPr>
        <p:spPr>
          <a:xfrm>
            <a:off x="6706060" y="4747607"/>
            <a:ext cx="2088233" cy="954107"/>
          </a:xfrm>
          <a:prstGeom prst="rect">
            <a:avLst/>
          </a:prstGeom>
          <a:noFill/>
          <a:ln w="3175">
            <a:noFill/>
          </a:ln>
        </p:spPr>
        <p:txBody>
          <a:bodyPr wrap="square" rtlCol="0">
            <a:spAutoFit/>
          </a:bodyPr>
          <a:lstStyle/>
          <a:p>
            <a:r>
              <a:rPr lang="en-GB" sz="1200" b="1" dirty="0">
                <a:solidFill>
                  <a:srgbClr val="259325"/>
                </a:solidFill>
                <a:latin typeface="MS Reference Sans Serif" panose="020B0604030504040204" pitchFamily="34" charset="0"/>
              </a:rPr>
              <a:t>Further Details</a:t>
            </a:r>
          </a:p>
          <a:p>
            <a:r>
              <a:rPr lang="en-GB" sz="1000" dirty="0" smtClean="0"/>
              <a:t>Ian Lim</a:t>
            </a:r>
          </a:p>
          <a:p>
            <a:r>
              <a:rPr lang="en-GB" sz="1000" dirty="0" smtClean="0"/>
              <a:t>Lim Commercial</a:t>
            </a:r>
            <a:endParaRPr lang="en-GB" sz="1000" dirty="0"/>
          </a:p>
          <a:p>
            <a:r>
              <a:rPr lang="en-GB" sz="1000" dirty="0"/>
              <a:t>E: </a:t>
            </a:r>
            <a:r>
              <a:rPr lang="en-GB" sz="1000" dirty="0" smtClean="0"/>
              <a:t>ian@limcommercial.com </a:t>
            </a:r>
            <a:endParaRPr lang="en-GB" sz="1000" dirty="0"/>
          </a:p>
          <a:p>
            <a:r>
              <a:rPr lang="en-GB" sz="1000" dirty="0"/>
              <a:t>Tel: </a:t>
            </a:r>
            <a:r>
              <a:rPr lang="en-GB" sz="1000" dirty="0" smtClean="0"/>
              <a:t>07885 912 982</a:t>
            </a:r>
            <a:r>
              <a:rPr lang="en-GB" sz="1400" dirty="0" smtClean="0"/>
              <a:t>              </a:t>
            </a:r>
          </a:p>
        </p:txBody>
      </p:sp>
      <p:sp>
        <p:nvSpPr>
          <p:cNvPr id="21" name="Rectangle 20"/>
          <p:cNvSpPr/>
          <p:nvPr/>
        </p:nvSpPr>
        <p:spPr>
          <a:xfrm>
            <a:off x="0" y="6237312"/>
            <a:ext cx="9928448" cy="620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00" dirty="0">
                <a:solidFill>
                  <a:schemeClr val="bg1">
                    <a:lumMod val="50000"/>
                  </a:schemeClr>
                </a:solidFill>
              </a:rPr>
              <a:t>MISREPRESENTATION ACT 1967</a:t>
            </a:r>
          </a:p>
          <a:p>
            <a:r>
              <a:rPr lang="en-GB" sz="700" dirty="0">
                <a:solidFill>
                  <a:schemeClr val="bg1">
                    <a:lumMod val="50000"/>
                  </a:schemeClr>
                </a:solidFill>
              </a:rPr>
              <a:t>Important: These particulars have been prepared as agent for our clients and are intended as a convenient guide to supplement an inspection or survey. They do not constitute any part of an offer or contract and their accuracy is not guaranteed. They contain statements of opinion and in some instances we have relied on information provided by others. You should verify the particulars on your visit to the property and the particulars do not obviate the need for a full survey and all of the appropriate enquiries. Accordingly, there shall be no liability as a result  of any error or omission in the particulars or any other information given. </a:t>
            </a:r>
          </a:p>
        </p:txBody>
      </p:sp>
      <p:sp>
        <p:nvSpPr>
          <p:cNvPr id="18" name="TextBox 17"/>
          <p:cNvSpPr txBox="1"/>
          <p:nvPr/>
        </p:nvSpPr>
        <p:spPr>
          <a:xfrm>
            <a:off x="7609520" y="248933"/>
            <a:ext cx="1944216" cy="369332"/>
          </a:xfrm>
          <a:prstGeom prst="rect">
            <a:avLst/>
          </a:prstGeom>
          <a:noFill/>
        </p:spPr>
        <p:txBody>
          <a:bodyPr wrap="square" rtlCol="0">
            <a:spAutoFit/>
          </a:bodyPr>
          <a:lstStyle/>
          <a:p>
            <a:r>
              <a:rPr lang="en-GB" b="1" dirty="0" smtClean="0">
                <a:solidFill>
                  <a:schemeClr val="bg1">
                    <a:lumMod val="50000"/>
                  </a:schemeClr>
                </a:solidFill>
              </a:rPr>
              <a:t>Tel: 07885 912 982</a:t>
            </a:r>
            <a:endParaRPr lang="en-GB" b="1" dirty="0">
              <a:solidFill>
                <a:schemeClr val="bg1">
                  <a:lumMod val="50000"/>
                </a:schemeClr>
              </a:solidFill>
            </a:endParaRPr>
          </a:p>
        </p:txBody>
      </p:sp>
      <p:pic>
        <p:nvPicPr>
          <p:cNvPr id="22" name="Picture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 y="16984"/>
            <a:ext cx="1296144" cy="782871"/>
          </a:xfrm>
          <a:prstGeom prst="rect">
            <a:avLst/>
          </a:prstGeom>
        </p:spPr>
      </p:pic>
      <p:sp>
        <p:nvSpPr>
          <p:cNvPr id="23" name="TextBox 22"/>
          <p:cNvSpPr txBox="1"/>
          <p:nvPr/>
        </p:nvSpPr>
        <p:spPr>
          <a:xfrm>
            <a:off x="6683179" y="3891095"/>
            <a:ext cx="2926694" cy="446276"/>
          </a:xfrm>
          <a:prstGeom prst="rect">
            <a:avLst/>
          </a:prstGeom>
          <a:noFill/>
        </p:spPr>
        <p:txBody>
          <a:bodyPr wrap="square" rtlCol="0">
            <a:spAutoFit/>
          </a:bodyPr>
          <a:lstStyle/>
          <a:p>
            <a:r>
              <a:rPr lang="en-GB" sz="1200" b="1" dirty="0" smtClean="0">
                <a:solidFill>
                  <a:srgbClr val="259325"/>
                </a:solidFill>
                <a:latin typeface="MS Reference Sans Serif" panose="020B0604030504040204" pitchFamily="34" charset="0"/>
              </a:rPr>
              <a:t>Rent</a:t>
            </a:r>
          </a:p>
          <a:p>
            <a:r>
              <a:rPr lang="en-GB" sz="1100" dirty="0" smtClean="0"/>
              <a:t>£ 42,000 per annum exclusive of all outgoings. </a:t>
            </a:r>
            <a:endParaRPr lang="en-GB" sz="1100" b="1" dirty="0">
              <a:solidFill>
                <a:srgbClr val="002060"/>
              </a:solidFill>
              <a:latin typeface="MS Reference Sans Serif" panose="020B060403050404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1906" y="1487374"/>
            <a:ext cx="2822911" cy="2163581"/>
          </a:xfrm>
          <a:prstGeom prst="rect">
            <a:avLst/>
          </a:prstGeom>
        </p:spPr>
      </p:pic>
    </p:spTree>
    <p:extLst>
      <p:ext uri="{BB962C8B-B14F-4D97-AF65-F5344CB8AC3E}">
        <p14:creationId xmlns:p14="http://schemas.microsoft.com/office/powerpoint/2010/main" val="10923992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dirty="0"/>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2592</TotalTime>
  <Words>551</Words>
  <Application>Microsoft Office PowerPoint</Application>
  <PresentationFormat>A4 Paper (210x297 mm)</PresentationFormat>
  <Paragraphs>55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MS Reference Sans Serif</vt:lpstr>
      <vt:lpstr>Wingdings</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Waters</dc:creator>
  <cp:lastModifiedBy>Ian Lim</cp:lastModifiedBy>
  <cp:revision>87</cp:revision>
  <cp:lastPrinted>2018-06-04T11:43:14Z</cp:lastPrinted>
  <dcterms:created xsi:type="dcterms:W3CDTF">2017-08-03T10:02:42Z</dcterms:created>
  <dcterms:modified xsi:type="dcterms:W3CDTF">2019-03-21T11:47:25Z</dcterms:modified>
</cp:coreProperties>
</file>